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3" r:id="rId2"/>
    <p:sldId id="271" r:id="rId3"/>
    <p:sldId id="290" r:id="rId4"/>
    <p:sldId id="289" r:id="rId5"/>
    <p:sldId id="275" r:id="rId6"/>
    <p:sldId id="265" r:id="rId7"/>
    <p:sldId id="274" r:id="rId8"/>
    <p:sldId id="270" r:id="rId9"/>
    <p:sldId id="294" r:id="rId10"/>
    <p:sldId id="295" r:id="rId11"/>
    <p:sldId id="296" r:id="rId12"/>
    <p:sldId id="297" r:id="rId13"/>
    <p:sldId id="298" r:id="rId14"/>
    <p:sldId id="276" r:id="rId15"/>
    <p:sldId id="257" r:id="rId16"/>
    <p:sldId id="278" r:id="rId17"/>
    <p:sldId id="305" r:id="rId18"/>
    <p:sldId id="306" r:id="rId19"/>
    <p:sldId id="304" r:id="rId20"/>
    <p:sldId id="286" r:id="rId21"/>
    <p:sldId id="287" r:id="rId22"/>
    <p:sldId id="300" r:id="rId23"/>
    <p:sldId id="288" r:id="rId24"/>
    <p:sldId id="280" r:id="rId25"/>
    <p:sldId id="303" r:id="rId26"/>
    <p:sldId id="269" r:id="rId27"/>
    <p:sldId id="263" r:id="rId28"/>
    <p:sldId id="262" r:id="rId29"/>
    <p:sldId id="261" r:id="rId30"/>
    <p:sldId id="266" r:id="rId31"/>
    <p:sldId id="277" r:id="rId32"/>
    <p:sldId id="264" r:id="rId33"/>
    <p:sldId id="267" r:id="rId34"/>
    <p:sldId id="268" r:id="rId35"/>
    <p:sldId id="258" r:id="rId36"/>
    <p:sldId id="281" r:id="rId37"/>
    <p:sldId id="292" r:id="rId38"/>
    <p:sldId id="291" r:id="rId39"/>
    <p:sldId id="293" r:id="rId40"/>
    <p:sldId id="283" r:id="rId41"/>
    <p:sldId id="301" r:id="rId42"/>
    <p:sldId id="302" r:id="rId43"/>
    <p:sldId id="284" r:id="rId44"/>
    <p:sldId id="285" r:id="rId45"/>
    <p:sldId id="25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2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72751-0B94-4F44-8221-818BEC1C67CE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8B6DC-94B2-4D9F-832D-352C250EF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04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18B6DC-94B2-4D9F-832D-352C250EF1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3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83ADE-F934-9B81-86B9-A35799DAB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AE1D1-CDDB-CCA5-2695-A9B578D4B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8D7F3-5192-6A75-0607-52E74B0A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0E16E-418F-FD54-0BD8-7058476F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376A5-B767-5E28-B3EC-D75E2C4F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B4A5-E49A-F1C7-5836-9570A0B2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07B348-21A0-AB5A-C57D-ED3F135BEC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44D4-D5E4-73B8-2A2A-E566CA2BE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2C254D-5559-BD2E-E2D1-DF03459BE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2AE43-E65E-E862-67F8-A503D688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02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DAAD9C-DE13-B223-7F56-1A0EC126F4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EEB7CF-8211-DD91-202A-4C6A0FB8EC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78AC4-04AF-3B1A-3661-6AEEA946E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BCF3-0F8D-B119-0080-0108511BB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3AD9C-800D-0AD0-52D4-65FD673D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71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820C-8F0E-6B05-B8E2-860218A1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61A60-9F5F-F571-3D8E-3C05FFA3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6FCAC-541F-D8AE-0DB1-4603883E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C4097-2EC7-42BA-A8EB-9BC174AE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165DC-F01D-3FDE-371A-25E3A0995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52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27EC-89B5-0A84-AC85-B21EC6B17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4B92E-E349-0C4F-F5E9-7EE287AF3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F0AEE-D0E7-E75E-A490-FB1C95627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8731E-1233-5DBF-4577-CBF0219A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D226C-2F7F-13D9-84B7-FBEACEC8A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2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6A1E-BEFB-8982-A288-90EA1F91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71DBD-6E6B-BC6D-62E9-C1B1DF73D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8B212-AE7D-F79A-CAF7-6F1F49E91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997CF9-9CA7-0DC9-1B75-6AEF8814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BB84A-57FB-B57B-22C0-A1CD67B1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B1833-E78E-FB41-A045-75453D4D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78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9F27-3CD7-3DDD-A9C5-F5E150E58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7E424-0041-BBE8-6158-8E81DC25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82933-DF7C-1662-9D93-8E8BE20D9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8EAB84-0070-5AC4-79EB-1FF5F6241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8EFC4-25EA-2564-59AF-A881181997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3BB093-AE2F-3EA2-CEC7-9F78D57CE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88621-4812-C565-C30D-B6A84F5DC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997333-565B-7271-339F-17D18D3F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402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4411F-6CBD-C906-5454-D8251EBD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67D51-89DA-EA04-7160-321961818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1B7D52-2E48-6A1A-1EC0-D282C9DA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9867F-06AF-3AC6-F9C3-672E21639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945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F35344-4B97-F739-DB17-F19344C8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7D447F-A7C4-5AED-6439-F87E2D80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ED49A-570A-72C6-09DF-DE89C495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8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779A-19A6-6529-5EBD-7BA7C7ACD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73133-B527-A978-BE52-7C3932F0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6EACC-1740-4CD6-2807-CF57AFAFD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6B43F0-E60C-9067-DC0A-82F24B99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20C64-FB1C-12F5-7036-677D403C2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15E944-E5FF-649E-FDA9-588A2EC9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03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DD5B-0E04-61F9-FB54-5FB571727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9AE408-5F04-50E6-5E61-11F8B9BC68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04E29-723D-A14C-3194-DA5ADD140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2547C-6CB3-AEE8-E6CB-C0486FAAD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ACCCE1-0ECB-FCF3-1CA0-DC8AFDB45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80493-B8C4-595F-E499-41A4931D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35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A6C4F-F42B-F626-6FC8-766D63DD3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2B516D-77B2-B876-21DC-4DF848391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7990D-D710-4BBB-85A9-34787429B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1B1B7C-D9A2-46B4-A051-34EB15A9ACF0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20FF7-1AF5-0376-3542-9CFB8B0630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284D8-86DA-544C-5A29-F10BCDB6C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C299E1-662B-4913-AC92-DAF5FA79A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1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F888B-03CD-0DFA-FF64-421061983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93F1B-67EB-8ADB-8F23-6B7E54A98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DA343-4B74-16BC-411E-68DAA3B0DE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493" t="33972" r="28185" b="27855"/>
          <a:stretch>
            <a:fillRect/>
          </a:stretch>
        </p:blipFill>
        <p:spPr>
          <a:xfrm>
            <a:off x="-70097" y="0"/>
            <a:ext cx="1226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1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EDCFE-C484-E9BF-769B-EE78B07E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34B5-5BCE-3063-5EE5-69CFA4E7C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84A91-B61E-F9AA-A40F-3D00188D7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8A0BB-EA41-88E8-7130-314E967574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425" r="27671" b="27854"/>
          <a:stretch>
            <a:fillRect/>
          </a:stretch>
        </p:blipFill>
        <p:spPr>
          <a:xfrm>
            <a:off x="19584" y="0"/>
            <a:ext cx="1217241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9A8EA1-A090-D92B-25D0-5E8033B77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73" y="904009"/>
            <a:ext cx="10751127" cy="5396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540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3D946-D6DE-5D36-B09A-C8EEFAFC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23621-7FE0-FA51-5A27-F2501DC90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3E38F-AE5C-4D0A-A80E-8D684CC0B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234E9-B455-BE6D-9648-AEBE467A7B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425" r="27671" b="27854"/>
          <a:stretch>
            <a:fillRect/>
          </a:stretch>
        </p:blipFill>
        <p:spPr>
          <a:xfrm>
            <a:off x="19584" y="0"/>
            <a:ext cx="1217241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6A66FE-4774-2995-F1CD-A9673F03CA1B}"/>
              </a:ext>
            </a:extLst>
          </p:cNvPr>
          <p:cNvSpPr txBox="1"/>
          <p:nvPr/>
        </p:nvSpPr>
        <p:spPr>
          <a:xfrm>
            <a:off x="935182" y="155864"/>
            <a:ext cx="443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After cleaning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D1707E-0FA7-7231-C08F-416630509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011456"/>
            <a:ext cx="10515601" cy="5262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325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A2C7-D859-DBCC-9FFD-A9F792468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4251-9A37-81AE-EA8B-DF8229448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47220-BAB8-89E0-CAA5-0106942AF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2BD9D-2994-3FE7-EC59-8A53895D8D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425" r="27671" b="27854"/>
          <a:stretch>
            <a:fillRect/>
          </a:stretch>
        </p:blipFill>
        <p:spPr>
          <a:xfrm>
            <a:off x="19584" y="0"/>
            <a:ext cx="1217241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EE959F-ECA8-8236-B1C4-2F21DBA6F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35182"/>
            <a:ext cx="10515600" cy="5318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41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8C0C0-FBDC-1DED-8982-46D1FF7F4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5E69D-D315-71F2-DBB7-92EE05C7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9AC58-95C2-F1A2-6F70-D82D63564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1C3538-5D16-0921-2368-0E8404B8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425" r="27671" b="27854"/>
          <a:stretch>
            <a:fillRect/>
          </a:stretch>
        </p:blipFill>
        <p:spPr>
          <a:xfrm>
            <a:off x="19584" y="0"/>
            <a:ext cx="1217241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0FAB7A-F8EA-A0F7-53CA-A41A7AE5B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05524"/>
            <a:ext cx="10515600" cy="54002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2450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8CF619-C271-131C-7D71-AE780A3C9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-4623" y="0"/>
            <a:ext cx="12198169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7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93FF-738D-B03A-1001-E7F79728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B7465-E8BE-ABF5-D529-818525F19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E0C01-ACF5-050C-8FDD-7CBAD8882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-112735" y="-112733"/>
            <a:ext cx="12400767" cy="7102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F15201-3E90-2D38-3992-AB99BB2B1E97}"/>
              </a:ext>
            </a:extLst>
          </p:cNvPr>
          <p:cNvSpPr txBox="1"/>
          <p:nvPr/>
        </p:nvSpPr>
        <p:spPr>
          <a:xfrm>
            <a:off x="2079319" y="2246968"/>
            <a:ext cx="87306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Dataset contains of 1 table , doesn’t need modeling</a:t>
            </a:r>
          </a:p>
        </p:txBody>
      </p:sp>
    </p:spTree>
    <p:extLst>
      <p:ext uri="{BB962C8B-B14F-4D97-AF65-F5344CB8AC3E}">
        <p14:creationId xmlns:p14="http://schemas.microsoft.com/office/powerpoint/2010/main" val="32268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087DD6-41E2-3D58-E74E-4C113AFCD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083" t="33241" r="27466" b="27124"/>
          <a:stretch>
            <a:fillRect/>
          </a:stretch>
        </p:blipFill>
        <p:spPr>
          <a:xfrm>
            <a:off x="-112733" y="-175363"/>
            <a:ext cx="12413292" cy="71523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A7DDF2-4B87-1124-31D4-1E3FE245242B}"/>
              </a:ext>
            </a:extLst>
          </p:cNvPr>
          <p:cNvSpPr/>
          <p:nvPr/>
        </p:nvSpPr>
        <p:spPr>
          <a:xfrm>
            <a:off x="713984" y="2943616"/>
            <a:ext cx="5010411" cy="137786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D64C88-E106-0D6B-507D-280BFBD23519}"/>
              </a:ext>
            </a:extLst>
          </p:cNvPr>
          <p:cNvSpPr txBox="1"/>
          <p:nvPr/>
        </p:nvSpPr>
        <p:spPr>
          <a:xfrm>
            <a:off x="1741118" y="2167003"/>
            <a:ext cx="3620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Stakeholder Analysis</a:t>
            </a:r>
          </a:p>
        </p:txBody>
      </p:sp>
    </p:spTree>
    <p:extLst>
      <p:ext uri="{BB962C8B-B14F-4D97-AF65-F5344CB8AC3E}">
        <p14:creationId xmlns:p14="http://schemas.microsoft.com/office/powerpoint/2010/main" val="99106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5ED94-35BA-06EC-0BA7-D5D0859D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5057-7747-C253-EE42-8E149A2B8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2FED6-63E2-DBD6-24D7-9B5CD8EA7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831B7-362B-DD87-2839-F5C3FB1B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-112735" y="-112733"/>
            <a:ext cx="12400767" cy="7102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635129-F7D9-E8C8-4FF6-00A69AE1BD9A}"/>
              </a:ext>
            </a:extLst>
          </p:cNvPr>
          <p:cNvSpPr txBox="1"/>
          <p:nvPr/>
        </p:nvSpPr>
        <p:spPr>
          <a:xfrm>
            <a:off x="1315232" y="681037"/>
            <a:ext cx="974524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Key Stakeholders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Internal Stakeholders: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Manufacturing – Warehousing – Transportation – Sales ––Top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30775B-AC3F-D218-BDB8-BF8D79EFCADB}"/>
              </a:ext>
            </a:extLst>
          </p:cNvPr>
          <p:cNvSpPr txBox="1"/>
          <p:nvPr/>
        </p:nvSpPr>
        <p:spPr>
          <a:xfrm>
            <a:off x="1315232" y="2812831"/>
            <a:ext cx="90187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Stakeholder	           Influence	Interest	Category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Manufacturing	High  	               High	              Keep Close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Warehousing	               High          	High	              Keep Close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Transportation	Medium	High	              Keep Informed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Sales	                              High	               High         	Keep Close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Top Management	High	               Medium	Keep Satisfied</a:t>
            </a:r>
          </a:p>
        </p:txBody>
      </p:sp>
    </p:spTree>
    <p:extLst>
      <p:ext uri="{BB962C8B-B14F-4D97-AF65-F5344CB8AC3E}">
        <p14:creationId xmlns:p14="http://schemas.microsoft.com/office/powerpoint/2010/main" val="421010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ED6A-F4AF-03B3-F59A-8756AF22F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9F627-7096-09FE-3A31-1377009F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A507E-B0B1-712C-8D6F-FA3CDABD0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F3569-CFFC-BD30-F3E0-7804AB8CC7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-208767" y="-122128"/>
            <a:ext cx="12521852" cy="7102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8DC8A-E642-C430-3FE9-F56A419E7650}"/>
              </a:ext>
            </a:extLst>
          </p:cNvPr>
          <p:cNvSpPr txBox="1"/>
          <p:nvPr/>
        </p:nvSpPr>
        <p:spPr>
          <a:xfrm>
            <a:off x="1131517" y="681037"/>
            <a:ext cx="9720197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Stakeholder Roles Across the Supply Chain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00"/>
                </a:solidFill>
              </a:rPr>
              <a:t>Manufacturing:</a:t>
            </a:r>
            <a:r>
              <a:rPr lang="en-US" sz="2400" b="1" dirty="0">
                <a:solidFill>
                  <a:schemeClr val="bg1"/>
                </a:solidFill>
              </a:rPr>
              <a:t> Ensures product availability and production quality.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00"/>
                </a:solidFill>
              </a:rPr>
              <a:t>Warehousing:</a:t>
            </a:r>
            <a:r>
              <a:rPr lang="en-US" sz="2400" b="1" dirty="0">
                <a:solidFill>
                  <a:schemeClr val="bg1"/>
                </a:solidFill>
              </a:rPr>
              <a:t> Manages stock levels and supports efficient order fulfilment.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00"/>
                </a:solidFill>
              </a:rPr>
              <a:t>Transportation: </a:t>
            </a:r>
            <a:r>
              <a:rPr lang="en-US" sz="2400" b="1" dirty="0">
                <a:solidFill>
                  <a:schemeClr val="bg1"/>
                </a:solidFill>
              </a:rPr>
              <a:t>Executes delivery plans and impacts customer satisfaction.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FFFF00"/>
                </a:solidFill>
              </a:rPr>
              <a:t>Sales:</a:t>
            </a:r>
            <a:r>
              <a:rPr lang="en-US" sz="2400" b="1" dirty="0">
                <a:solidFill>
                  <a:schemeClr val="bg1"/>
                </a:solidFill>
              </a:rPr>
              <a:t> Connects with market demand and communicates customer needs.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Communication Plan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Weekly meetings: Manufacturing – Warehousing – Transportation-sales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Monthly reports: Top Management</a:t>
            </a:r>
          </a:p>
        </p:txBody>
      </p:sp>
    </p:spTree>
    <p:extLst>
      <p:ext uri="{BB962C8B-B14F-4D97-AF65-F5344CB8AC3E}">
        <p14:creationId xmlns:p14="http://schemas.microsoft.com/office/powerpoint/2010/main" val="1842769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254731-39FC-1101-5FB9-3669D1A4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DDA7F3D-5958-2610-CE6C-AF797B78C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760550-A433-AA7F-F749-948DB1D70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7A6985-06AB-A646-6E0F-BBDC5FFF6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3461B7-76F5-C0F1-F9F5-97C5B6E85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D77E5C-3AD0-C0FA-A4AC-021234369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083" t="33241" r="27466" b="27124"/>
          <a:stretch>
            <a:fillRect/>
          </a:stretch>
        </p:blipFill>
        <p:spPr>
          <a:xfrm>
            <a:off x="837326" y="457200"/>
            <a:ext cx="1051734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55B7A-1E3C-426D-B2C4-0E48B798D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6AF0-3628-ABCA-8E04-2943ABC1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BE0A3-6907-B4B8-94DB-EB71AB071B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520" t="33425" r="28799" b="27854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240AEE9-2814-8E49-C426-E268FEE07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4170100"/>
              </p:ext>
            </p:extLst>
          </p:nvPr>
        </p:nvGraphicFramePr>
        <p:xfrm>
          <a:off x="1422872" y="1528947"/>
          <a:ext cx="9161621" cy="422191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136602">
                  <a:extLst>
                    <a:ext uri="{9D8B030D-6E8A-4147-A177-3AD203B41FA5}">
                      <a16:colId xmlns:a16="http://schemas.microsoft.com/office/drawing/2014/main" val="1221965793"/>
                    </a:ext>
                  </a:extLst>
                </a:gridCol>
                <a:gridCol w="6025019">
                  <a:extLst>
                    <a:ext uri="{9D8B030D-6E8A-4147-A177-3AD203B41FA5}">
                      <a16:colId xmlns:a16="http://schemas.microsoft.com/office/drawing/2014/main" val="1591020227"/>
                    </a:ext>
                  </a:extLst>
                </a:gridCol>
              </a:tblGrid>
              <a:tr h="5453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mbria" panose="02040503050406030204" pitchFamily="18" charset="0"/>
                        </a:rPr>
                        <a:t>Name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2400" b="1" dirty="0">
                          <a:solidFill>
                            <a:srgbClr val="92D05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mbria" panose="02040503050406030204" pitchFamily="18" charset="0"/>
                        </a:rPr>
                        <a:t>Responsibilities</a:t>
                      </a:r>
                      <a:endParaRPr lang="en-US" sz="1600" dirty="0">
                        <a:solidFill>
                          <a:srgbClr val="92D05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00887666"/>
                  </a:ext>
                </a:extLst>
              </a:tr>
              <a:tr h="110811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Nora Gamal </a:t>
                      </a:r>
                      <a:r>
                        <a:rPr lang="en-US" sz="2000" b="1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Tawakel</a:t>
                      </a:r>
                      <a:endParaRPr lang="en-US" sz="20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 exploration and pre-processing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Manufacturing KPIs and charts.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Dashboard design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8614844"/>
                  </a:ext>
                </a:extLst>
              </a:tr>
              <a:tr h="88485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Fatma Ahmed ElDesoky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Inventory &amp; supply KPIs and charts.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Dashboard design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2098510"/>
                  </a:ext>
                </a:extLst>
              </a:tr>
              <a:tr h="71450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Tokka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 Hassan Bedir</a:t>
                      </a:r>
                    </a:p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 Esraa Ebrahim Saleh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logistics  &amp; transportation KPIs and charts.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Dashboard design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435998"/>
                  </a:ext>
                </a:extLst>
              </a:tr>
              <a:tr h="96912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Batool Ayman Mohamed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Consumption KPIs and charts. 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Dashboard design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2718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D698FAA-581C-E830-0F57-154F364722DF}"/>
              </a:ext>
            </a:extLst>
          </p:cNvPr>
          <p:cNvSpPr txBox="1"/>
          <p:nvPr/>
        </p:nvSpPr>
        <p:spPr>
          <a:xfrm>
            <a:off x="1610762" y="365125"/>
            <a:ext cx="785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</a:rPr>
              <a:t>Under supervision of  Eng. Abdelrahman </a:t>
            </a:r>
            <a:r>
              <a:rPr lang="en-US" sz="2800" b="1" dirty="0" err="1">
                <a:solidFill>
                  <a:srgbClr val="FFC000"/>
                </a:solidFill>
              </a:rPr>
              <a:t>Elfarsy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9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668B8-8029-3DE9-5C64-81AF030EB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AD75C-A96C-096A-9027-566841798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7039E-7EB1-A0A3-E75A-9645AA4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-112734" y="0"/>
            <a:ext cx="12304734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5ADBE9-F6A6-DCBA-8FDF-6E5B2897D8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750745"/>
              </p:ext>
            </p:extLst>
          </p:nvPr>
        </p:nvGraphicFramePr>
        <p:xfrm>
          <a:off x="1189972" y="897490"/>
          <a:ext cx="10000989" cy="49377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859843">
                  <a:extLst>
                    <a:ext uri="{9D8B030D-6E8A-4147-A177-3AD203B41FA5}">
                      <a16:colId xmlns:a16="http://schemas.microsoft.com/office/drawing/2014/main" val="2675261136"/>
                    </a:ext>
                  </a:extLst>
                </a:gridCol>
                <a:gridCol w="5141146">
                  <a:extLst>
                    <a:ext uri="{9D8B030D-6E8A-4147-A177-3AD203B41FA5}">
                      <a16:colId xmlns:a16="http://schemas.microsoft.com/office/drawing/2014/main" val="1480805297"/>
                    </a:ext>
                  </a:extLst>
                </a:gridCol>
              </a:tblGrid>
              <a:tr h="379323"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Manufacturing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rgbClr val="FFF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984701"/>
                  </a:ext>
                </a:extLst>
              </a:tr>
              <a:tr h="3456592">
                <a:tc>
                  <a:txBody>
                    <a:bodyPr/>
                    <a:lstStyle/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How many product types are being produced?</a:t>
                      </a:r>
                      <a:endParaRPr lang="ar-EG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What is the total production volume?</a:t>
                      </a:r>
                      <a:endParaRPr lang="ar-EG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What is the average defect rate across all products?</a:t>
                      </a:r>
                      <a:endParaRPr lang="ar-EG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What is the average manufacturing lead time?</a:t>
                      </a:r>
                      <a:endParaRPr lang="ar-EG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How does production volume vary based on inspection outcomes?</a:t>
                      </a:r>
                      <a:endParaRPr lang="ar-EG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What are the inspection results categorized by product type?</a:t>
                      </a:r>
                      <a:endParaRPr lang="ar-EG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What is the average defect rate for each product type?</a:t>
                      </a:r>
                      <a:endParaRPr lang="ar-EG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What percentage does each product’s defect rate contribute to the overall defect rate?</a:t>
                      </a:r>
                      <a:endParaRPr lang="ar-EG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Is there a correlation between production volume and defect rate?</a:t>
                      </a:r>
                    </a:p>
                    <a:p>
                      <a:pPr marL="342900" indent="-342900" rtl="0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What is the average manufacturing lead time for each product type?</a:t>
                      </a:r>
                    </a:p>
                    <a:p>
                      <a:pPr marL="0" indent="0" rtl="0">
                        <a:buFont typeface="+mj-lt"/>
                        <a:buNone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What is the manufacturing lead time and defect rate for each product type?</a:t>
                      </a: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Is there a relationship between manufacturing lead time and production volume?</a:t>
                      </a:r>
                      <a:endParaRPr lang="ar-EG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rabicPeriod"/>
                      </a:pPr>
                      <a:endParaRPr lang="ar-EG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what are the total manufacturing costs?</a:t>
                      </a: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What are the total revenues generated?</a:t>
                      </a: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What is the average manufacturing cost per product type?</a:t>
                      </a: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What is the production volume for each product type?</a:t>
                      </a: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What is the total manufacturing cost associated with each product type?</a:t>
                      </a: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What are the revenues generated by each product type?</a:t>
                      </a:r>
                    </a:p>
                    <a:p>
                      <a:pPr marL="342900" indent="-3429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16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What are the average revenues and average manufacturing costs for each product type?</a:t>
                      </a:r>
                      <a:endParaRPr lang="ar-EG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0" hangingPunct="1">
                        <a:buFont typeface="+mj-lt"/>
                        <a:buNone/>
                      </a:pPr>
                      <a:endParaRPr lang="en-US" sz="16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908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9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7CCB6-559C-DC6A-29EB-053ACB36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04AE-2EE8-0A45-7C72-C7DD8897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8932C-8F01-4BE5-C568-A90A9E48F7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88" t="33790" r="27877" b="27854"/>
          <a:stretch>
            <a:fillRect/>
          </a:stretch>
        </p:blipFill>
        <p:spPr>
          <a:xfrm>
            <a:off x="-87682" y="0"/>
            <a:ext cx="12279682" cy="6922525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53A2C3-DEC6-30FE-65BC-54422BF62C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995214"/>
              </p:ext>
            </p:extLst>
          </p:nvPr>
        </p:nvGraphicFramePr>
        <p:xfrm>
          <a:off x="1592649" y="954620"/>
          <a:ext cx="8629687" cy="44500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629687">
                  <a:extLst>
                    <a:ext uri="{9D8B030D-6E8A-4147-A177-3AD203B41FA5}">
                      <a16:colId xmlns:a16="http://schemas.microsoft.com/office/drawing/2014/main" val="1480805297"/>
                    </a:ext>
                  </a:extLst>
                </a:gridCol>
              </a:tblGrid>
              <a:tr h="3202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Shipping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567283"/>
                  </a:ext>
                </a:extLst>
              </a:tr>
              <a:tr h="385192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What is the total shipping cost?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What is the average shipping time across all shipments?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What is the average shipping lead time?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What is the overall average defect rate?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Which transportation mode has the highest defect rate?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which route gives the best cost /time balance?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What is the cost distribution across shipping carriers?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How do shipping costs differ across locations?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Which supplier is associated with the highest shipping cost?</a:t>
                      </a:r>
                      <a:endParaRPr lang="ar-EG"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Which routes are used by each supplier, and which route appears to be the most cost-intensive?</a:t>
                      </a:r>
                      <a:endParaRPr lang="ar-EG"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How do transportation modes differ across the routes, and which mode is associated with the highest shipping cost?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ar-EG" sz="1600" dirty="0"/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en-US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en-US"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23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77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7CCB6-559C-DC6A-29EB-053ACB36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04AE-2EE8-0A45-7C72-C7DD8897D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28932C-8F01-4BE5-C568-A90A9E48F7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53A2C3-DEC6-30FE-65BC-54422BF62C5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3019" y="989555"/>
          <a:ext cx="9900781" cy="5101017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993192">
                  <a:extLst>
                    <a:ext uri="{9D8B030D-6E8A-4147-A177-3AD203B41FA5}">
                      <a16:colId xmlns:a16="http://schemas.microsoft.com/office/drawing/2014/main" val="2675261136"/>
                    </a:ext>
                  </a:extLst>
                </a:gridCol>
                <a:gridCol w="4907589">
                  <a:extLst>
                    <a:ext uri="{9D8B030D-6E8A-4147-A177-3AD203B41FA5}">
                      <a16:colId xmlns:a16="http://schemas.microsoft.com/office/drawing/2014/main" val="1480805297"/>
                    </a:ext>
                  </a:extLst>
                </a:gridCol>
              </a:tblGrid>
              <a:tr h="86429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Inventory &amp; storing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FF00"/>
                          </a:solidFill>
                        </a:rPr>
                        <a:t>Inventory &amp; storing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3567283"/>
                  </a:ext>
                </a:extLst>
              </a:tr>
              <a:tr h="34872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0" lang="ar-EG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Stock Levels</a:t>
                      </a:r>
                      <a:endParaRPr kumimoji="0" lang="ar-EG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0" lang="ar-EG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average stock level for each product?</a:t>
                      </a:r>
                      <a:endParaRPr kumimoji="0" lang="ar-EG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Which products have the highest stock levels, and which have the lowest?</a:t>
                      </a:r>
                      <a:endParaRPr kumimoji="0" lang="ar-EG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Are there any products that have reached critical stock levels (Stock &lt; X)?</a:t>
                      </a:r>
                      <a:endParaRPr kumimoji="0" lang="ar-EG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How do stock levels compare across different product types?</a:t>
                      </a:r>
                      <a:endParaRPr kumimoji="0" lang="ar-EG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Are current stock levels aligned with actual sales performance?</a:t>
                      </a:r>
                      <a:endParaRPr 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ar-EG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600" b="1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Inventory Turnover</a:t>
                      </a:r>
                      <a:endParaRPr kumimoji="0" lang="ar-EG" sz="1600" b="1" i="1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0" lang="ar-EG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What is the inventory turnover rate for each product?(Number of products sold / Stock levels)</a:t>
                      </a:r>
                      <a:endParaRPr kumimoji="0" lang="ar-EG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0" lang="ar-EG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Which products have the fastest turnover rate?</a:t>
                      </a:r>
                      <a:endParaRPr kumimoji="0" lang="ar-EG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0" lang="ar-EG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Are there any products considered slow-moving or low turnover</a:t>
                      </a:r>
                      <a:r>
                        <a:rPr kumimoji="0" lang="ar-EG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?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kumimoji="0" lang="ar-EG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0" lang="ar-EG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Is there a gap between sales and current stock levels?</a:t>
                      </a:r>
                      <a:endParaRPr kumimoji="0" lang="ar-EG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0" lang="ar-EG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kumimoji="0" lang="en-US" sz="16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23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129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C6ADC-E6A9-F1E1-BFD1-28D5A3963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2F7A4-9226-0E86-7B23-127465E6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585B7-D279-D82D-541C-6627CA4390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D2C523-D5FA-07F0-9E0A-D6EA64472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903449"/>
              </p:ext>
            </p:extLst>
          </p:nvPr>
        </p:nvGraphicFramePr>
        <p:xfrm>
          <a:off x="1327237" y="797489"/>
          <a:ext cx="9537526" cy="5263021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537526">
                  <a:extLst>
                    <a:ext uri="{9D8B030D-6E8A-4147-A177-3AD203B41FA5}">
                      <a16:colId xmlns:a16="http://schemas.microsoft.com/office/drawing/2014/main" val="2675261136"/>
                    </a:ext>
                  </a:extLst>
                </a:gridCol>
              </a:tblGrid>
              <a:tr h="53862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rgbClr val="FFFF00"/>
                          </a:solidFill>
                        </a:rPr>
                        <a:t>Consumption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6032"/>
                  </a:ext>
                </a:extLst>
              </a:tr>
              <a:tr h="3373619">
                <a:tc>
                  <a:txBody>
                    <a:bodyPr/>
                    <a:lstStyle/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What is the average revenue generated during the selected period?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What is the total cost compared to the total price?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How many customer demographics are represented?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How do total costs change over time?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How do sales and stock levels vary across different product types?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What is the cost distribution by product type?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Which product type generates the highest revenue or incurs the highest cost?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How are customer costs distributed across different locations?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Are there performance differences across product types, locations, or customer segments?</a:t>
                      </a: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342900" indent="-342900" algn="just">
                        <a:buFont typeface="+mj-lt"/>
                        <a:buAutoNum type="arabicPeriod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Are there any trends or patterns showing increases or decreases in cost or revenue?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550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36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BC469-3C51-2AFB-5846-0FE037774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390" t="33607" r="27774" b="28037"/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EA6A7-5A81-15DC-0EB2-38A8DE111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2888-04BC-0DB0-D5AE-2F7F4DC0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F5B1D-2BEB-B472-F979-14535830B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AB484-A080-54CE-3F8F-426F74D4CC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573D34B2-8863-4939-3A20-D3A46C945D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6627830"/>
              </p:ext>
            </p:extLst>
          </p:nvPr>
        </p:nvGraphicFramePr>
        <p:xfrm>
          <a:off x="1163877" y="681037"/>
          <a:ext cx="9057362" cy="5090403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019121">
                  <a:extLst>
                    <a:ext uri="{9D8B030D-6E8A-4147-A177-3AD203B41FA5}">
                      <a16:colId xmlns:a16="http://schemas.microsoft.com/office/drawing/2014/main" val="3499882580"/>
                    </a:ext>
                  </a:extLst>
                </a:gridCol>
                <a:gridCol w="2451801">
                  <a:extLst>
                    <a:ext uri="{9D8B030D-6E8A-4147-A177-3AD203B41FA5}">
                      <a16:colId xmlns:a16="http://schemas.microsoft.com/office/drawing/2014/main" val="3962283948"/>
                    </a:ext>
                  </a:extLst>
                </a:gridCol>
                <a:gridCol w="3586440">
                  <a:extLst>
                    <a:ext uri="{9D8B030D-6E8A-4147-A177-3AD203B41FA5}">
                      <a16:colId xmlns:a16="http://schemas.microsoft.com/office/drawing/2014/main" val="4059770616"/>
                    </a:ext>
                  </a:extLst>
                </a:gridCol>
              </a:tblGrid>
              <a:tr h="60984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Type of DAX: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Purpose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765234"/>
                  </a:ext>
                </a:extLst>
              </a:tr>
              <a:tr h="2857074">
                <a:tc>
                  <a:txBody>
                    <a:bodyPr/>
                    <a:lstStyle/>
                    <a:p>
                      <a:pPr algn="l" rtl="0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Stock Turnover Rate = </a:t>
                      </a:r>
                    </a:p>
                    <a:p>
                      <a:pPr algn="l" rtl="0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DIVIDE(</a:t>
                      </a:r>
                    </a:p>
                    <a:p>
                      <a:pPr algn="l" rtl="0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SUM('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supply_chain_data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'[Number of products sold]), </a:t>
                      </a:r>
                    </a:p>
                    <a:p>
                      <a:pPr algn="l" rtl="0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SUM('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supply_chain_data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'[Stock levels]), </a:t>
                      </a:r>
                    </a:p>
                    <a:p>
                      <a:pPr algn="l" rtl="0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   0</a:t>
                      </a:r>
                    </a:p>
                    <a:p>
                      <a:pPr algn="l" rtl="0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kumimoji="0"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</a:rPr>
                        <a:t>Aggregation Function (SUM)</a:t>
                      </a:r>
                      <a:endParaRPr kumimoji="0" lang="ar-EG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This measure calculates the Stock Turnover Rate by dividing the total number of products sold by the total stock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levels.It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 shows how efficiently inventory is being sold, higher values mean products are moving faster.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162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90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factory with a blue circle&#10;&#10;AI-generated content may be incorrect.">
            <a:extLst>
              <a:ext uri="{FF2B5EF4-FFF2-40B4-BE49-F238E27FC236}">
                <a16:creationId xmlns:a16="http://schemas.microsoft.com/office/drawing/2014/main" id="{EEEA4FF7-D0C7-082F-5BE8-2CD18F6E3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1" y="457200"/>
            <a:ext cx="1056639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5F3F8-BB75-C576-7539-31A4EAD5B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0B992-C376-6731-1C86-57F1098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4195B-253C-97C8-5689-0A7963544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BD0C49-E3A4-CA3A-FFDE-8DDA73C918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CA3272-2DC2-FBBD-B227-59CC93CB98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09" t="16438" r="27979" b="17991"/>
          <a:stretch>
            <a:fillRect/>
          </a:stretch>
        </p:blipFill>
        <p:spPr>
          <a:xfrm>
            <a:off x="1252600" y="488515"/>
            <a:ext cx="8655487" cy="578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07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33AD7-3F69-584F-20B0-BBE9FA6CE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F842-3BFD-B564-2FEE-B87A77B7F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6CB6B-7606-2312-3162-6E293599E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7B5B9-A91B-3854-8327-D6A86F5BE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07E97-E529-FE01-8BF0-57EFD18A9D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09" t="15707" r="28082" b="18904"/>
          <a:stretch>
            <a:fillRect/>
          </a:stretch>
        </p:blipFill>
        <p:spPr>
          <a:xfrm>
            <a:off x="1240077" y="563671"/>
            <a:ext cx="8630433" cy="561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9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5360F-1E4B-7249-536C-546EBFB9A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0CE1-2D1D-378C-8A7B-74BAB2EB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4D0E-3E29-C054-1680-F5B2073EF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24DD3-2995-DAB6-4496-EBB9CBC364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DF118-B5EB-EC78-5D7E-CBE4CB0915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56" t="15707" r="33527" b="17808"/>
          <a:stretch>
            <a:fillRect/>
          </a:stretch>
        </p:blipFill>
        <p:spPr>
          <a:xfrm>
            <a:off x="1215024" y="483014"/>
            <a:ext cx="8668011" cy="58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4478D8-55BC-1CDD-356A-AF20D68BD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BB91EDE-44CB-35D1-6A09-AF721D8CF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2D0484-78C9-D007-615F-704D1C3AE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BE7F8A-C728-C508-B641-E70A8D1D9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07C4D3-672D-1B2E-119E-C9360AFBB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6660D0-DA3C-ABB7-D837-121C319D8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390" t="33790" r="27980" b="28037"/>
          <a:stretch>
            <a:fillRect/>
          </a:stretch>
        </p:blipFill>
        <p:spPr>
          <a:xfrm>
            <a:off x="0" y="-20923"/>
            <a:ext cx="12195091" cy="68994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7A083F-5FFB-C945-1E33-0CEC678A3B3A}"/>
              </a:ext>
            </a:extLst>
          </p:cNvPr>
          <p:cNvSpPr/>
          <p:nvPr/>
        </p:nvSpPr>
        <p:spPr>
          <a:xfrm>
            <a:off x="325676" y="2993720"/>
            <a:ext cx="5770323" cy="157828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76F9C6-B846-C1C8-8D07-651644253D50}"/>
              </a:ext>
            </a:extLst>
          </p:cNvPr>
          <p:cNvSpPr txBox="1"/>
          <p:nvPr/>
        </p:nvSpPr>
        <p:spPr>
          <a:xfrm>
            <a:off x="846283" y="2951863"/>
            <a:ext cx="5636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22135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33FC66-AEAF-8870-E9CD-95BF608B8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288" t="33607" r="27671" b="27489"/>
          <a:stretch>
            <a:fillRect/>
          </a:stretch>
        </p:blipFill>
        <p:spPr>
          <a:xfrm>
            <a:off x="794197" y="457200"/>
            <a:ext cx="1060360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7C946-EB0B-C506-3806-B3B5E294A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C9E8-11F9-1BFA-542C-13FAA9EB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CBE72F4-90F5-ACA7-7BEA-C01F4B586E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356" y="1825625"/>
            <a:ext cx="6783288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A83A8-4302-3887-0D7D-BB41C2C8D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288" t="33790" r="27877" b="278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0897F7-F954-F6CB-CC2B-7FC7FBD4F7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4" y="819149"/>
            <a:ext cx="9906001" cy="567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8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66A90C-A1FB-CC46-5C34-9CBE20D1E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463" t="33968" r="28002" b="27868"/>
          <a:stretch>
            <a:fillRect/>
          </a:stretch>
        </p:blipFill>
        <p:spPr>
          <a:xfrm>
            <a:off x="821065" y="583096"/>
            <a:ext cx="10443283" cy="581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B5C75-4160-0EA6-C4B9-DB2EFF3F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54AC-E8A3-A3B4-F7ED-0CEDF64B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860F4-361B-B25A-F83E-E82EF3C3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76236-E8D0-8A37-F8D5-71BD80C0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C74A58-96F3-54A9-EA96-16A34E246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8" y="134204"/>
            <a:ext cx="11242964" cy="65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0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6A57E-F163-7914-42AD-FDF2B601E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331" t="34007" r="27670" b="27932"/>
          <a:stretch>
            <a:fillRect/>
          </a:stretch>
        </p:blipFill>
        <p:spPr>
          <a:xfrm>
            <a:off x="1046922" y="622852"/>
            <a:ext cx="10162761" cy="55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9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CA7F-1ED8-FD11-5115-5BA38EC25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D7A37-9B47-AA2D-1DEC-6D9161B72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2285A-9B4A-92D0-060F-DFCF6209E4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0" t="34155" r="27774" b="2785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EA2F45-C0E7-D413-35EE-CDB750B59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118" y="647066"/>
            <a:ext cx="9057163" cy="556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CA63D-BE7F-C7BD-7256-97DAD6819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F9EF-A0D9-5CDD-A5F8-31DA790F9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2D8B0-5FC2-032D-1312-F3367CA3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0" t="34155" r="27774" b="2785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5618866-F9F9-8656-98B4-CFBA1311A9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351223"/>
              </p:ext>
            </p:extLst>
          </p:nvPr>
        </p:nvGraphicFramePr>
        <p:xfrm>
          <a:off x="1849676" y="1000776"/>
          <a:ext cx="8058411" cy="516146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058411">
                  <a:extLst>
                    <a:ext uri="{9D8B030D-6E8A-4147-A177-3AD203B41FA5}">
                      <a16:colId xmlns:a16="http://schemas.microsoft.com/office/drawing/2014/main" val="2713258748"/>
                    </a:ext>
                  </a:extLst>
                </a:gridCol>
              </a:tblGrid>
              <a:tr h="43348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Manufacturing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03480"/>
                  </a:ext>
                </a:extLst>
              </a:tr>
              <a:tr h="4704268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The manufacturing process includes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three product categories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—Skincare, Haircare, and Cosmetics—with a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total production volume of 57,000 units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The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overall average defect rate is 2.28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, and the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average manufacturing lead time is 14.77 days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Inspection outcomes show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25,300 pending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18,900 failed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, and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12,600 passed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units. The high proportions of pending and failed products highlight a potential quality or process bottleneck that requires further investigation.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Haircare products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record the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highest failure percentage (38%)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 and only 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16% passing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, indicating quality concerns that warrant deeper analysis.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847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7194FF-BAD7-8DFA-FAA3-69BEAB988D04}"/>
              </a:ext>
            </a:extLst>
          </p:cNvPr>
          <p:cNvSpPr txBox="1"/>
          <p:nvPr/>
        </p:nvSpPr>
        <p:spPr>
          <a:xfrm>
            <a:off x="1979112" y="264917"/>
            <a:ext cx="6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FF00"/>
                </a:solidFill>
              </a:rPr>
              <a:t>Insights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58199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1794F-1331-1B78-BF8E-2522C7B2E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6CF21-21C9-18B5-C178-EFCB881D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AABF60-64F8-1002-F47B-2841881110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0" t="34155" r="27774" b="2785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53FBC92-A6A7-D917-5604-38EE87A8C2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4592363"/>
              </p:ext>
            </p:extLst>
          </p:nvPr>
        </p:nvGraphicFramePr>
        <p:xfrm>
          <a:off x="1849676" y="1027906"/>
          <a:ext cx="7720209" cy="465682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720209">
                  <a:extLst>
                    <a:ext uri="{9D8B030D-6E8A-4147-A177-3AD203B41FA5}">
                      <a16:colId xmlns:a16="http://schemas.microsoft.com/office/drawing/2014/main" val="2713258748"/>
                    </a:ext>
                  </a:extLst>
                </a:gridCol>
              </a:tblGrid>
              <a:tr h="38698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Manufacturing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03480"/>
                  </a:ext>
                </a:extLst>
              </a:tr>
              <a:tr h="4199624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Haircare also has the highest average defect rate (2.48), which aligns with its elevated failure rates.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The highest proportion of defective units is found in Haircare (36.86%), while Cosmetics show the lowest defect percentage (28.49%).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Analysis indicates no correlation between production volume and defect rate, meaning defect levels are influenced by factors other than production quantity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Haircare products exhibit the highest average manufacturing lead time among all product types</a:t>
                      </a:r>
                      <a:r>
                        <a:rPr lang="en-US" sz="2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847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EE71E7E-0139-E61E-26A0-DE0461E90CCB}"/>
              </a:ext>
            </a:extLst>
          </p:cNvPr>
          <p:cNvSpPr txBox="1"/>
          <p:nvPr/>
        </p:nvSpPr>
        <p:spPr>
          <a:xfrm>
            <a:off x="1991638" y="277443"/>
            <a:ext cx="6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FF00"/>
                </a:solidFill>
              </a:rPr>
              <a:t>Insights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84334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0489C-3246-DA8C-DEF7-287F0904F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8E17-A3B7-64F0-DB1B-60B5D8820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B76F2-77F8-F1F3-7542-719DC9E14D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0" t="34155" r="27774" b="2785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BF649A2-4B67-76BC-0AC7-663459E44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322033"/>
              </p:ext>
            </p:extLst>
          </p:nvPr>
        </p:nvGraphicFramePr>
        <p:xfrm>
          <a:off x="1862202" y="1027906"/>
          <a:ext cx="7832943" cy="51140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832943">
                  <a:extLst>
                    <a:ext uri="{9D8B030D-6E8A-4147-A177-3AD203B41FA5}">
                      <a16:colId xmlns:a16="http://schemas.microsoft.com/office/drawing/2014/main" val="2713258748"/>
                    </a:ext>
                  </a:extLst>
                </a:gridCol>
              </a:tblGrid>
              <a:tr h="418279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Manufacturing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03480"/>
                  </a:ext>
                </a:extLst>
              </a:tr>
              <a:tr h="4656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analysis shows that variations in average manufacturing lead time do not impact production volumes, indicating that production output remains stable regardless of lead-time fluctuations.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maximum lead time recorded is 17.06 days, and this corresponds to haircare products, which also show the highest defect rate 2.5. 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This suggests that reducing lead time should be prioritized as part of quality improvement efforts.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Overall, the increase in average manufacturing lead time does not influence production volumes, confirming that other factors are likely driving 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847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77F0A77-6FFF-A344-0A19-1AC65F74994E}"/>
              </a:ext>
            </a:extLst>
          </p:cNvPr>
          <p:cNvSpPr txBox="1"/>
          <p:nvPr/>
        </p:nvSpPr>
        <p:spPr>
          <a:xfrm>
            <a:off x="1991638" y="365125"/>
            <a:ext cx="6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FF00"/>
                </a:solidFill>
              </a:rPr>
              <a:t>Insights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3325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95421-DD84-2BB2-D171-D37690510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94B6-0329-5E10-77F4-92132BEF2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F6CE1-7FA2-19CB-A8B2-AD8CB9FFA8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0" t="34155" r="27774" b="278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D2F5FD7-68AE-C611-0C80-2E929CA602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5025781"/>
              </p:ext>
            </p:extLst>
          </p:nvPr>
        </p:nvGraphicFramePr>
        <p:xfrm>
          <a:off x="1849676" y="1162842"/>
          <a:ext cx="8058411" cy="3773697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8058411">
                  <a:extLst>
                    <a:ext uri="{9D8B030D-6E8A-4147-A177-3AD203B41FA5}">
                      <a16:colId xmlns:a16="http://schemas.microsoft.com/office/drawing/2014/main" val="2713258748"/>
                    </a:ext>
                  </a:extLst>
                </a:gridCol>
              </a:tblGrid>
              <a:tr h="305603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Manufacturing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03480"/>
                  </a:ext>
                </a:extLst>
              </a:tr>
              <a:tr h="3316497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u="none" dirty="0">
                          <a:solidFill>
                            <a:schemeClr val="bg1"/>
                          </a:solidFill>
                        </a:rPr>
                        <a:t>skincare products show the highest average manufacturing cost (48.99), highest production volume (24,400), and highest total cost, while cosmetics have the lowest values.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b="1" u="none" dirty="0">
                          <a:solidFill>
                            <a:schemeClr val="bg1"/>
                          </a:solidFill>
                        </a:rPr>
                        <a:t>Cosmetics have the lowest manufacturing cost and the highest average revenue, indicating strong profitability and suggesting the need to increase cosmetic production.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8479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00A59C8-69CA-D862-2DDE-D9B740A15163}"/>
              </a:ext>
            </a:extLst>
          </p:cNvPr>
          <p:cNvSpPr txBox="1"/>
          <p:nvPr/>
        </p:nvSpPr>
        <p:spPr>
          <a:xfrm>
            <a:off x="1991638" y="365125"/>
            <a:ext cx="6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FF00"/>
                </a:solidFill>
              </a:rPr>
              <a:t>Insights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01653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808AB-0C03-14D6-F035-B283A5FDC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688D-2A15-2000-5A30-6ACC6DC5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6158-65C2-5746-3AB7-41B2FE2D6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7AF55-9638-89E3-E839-59EFA18D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-100208" y="-1"/>
            <a:ext cx="1229220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D0BABD-2C92-D4EC-1CA2-F3099E91698D}"/>
              </a:ext>
            </a:extLst>
          </p:cNvPr>
          <p:cNvSpPr txBox="1"/>
          <p:nvPr/>
        </p:nvSpPr>
        <p:spPr>
          <a:xfrm>
            <a:off x="1580367" y="1413063"/>
            <a:ext cx="903126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chemeClr val="bg2"/>
                </a:solidFill>
              </a:rPr>
              <a:t> The project aims to design and develop a comprehensive Power BI analytics solution for monitoring and optimizing Supply chain.</a:t>
            </a:r>
            <a:endParaRPr lang="ar-EG" sz="3200" dirty="0">
              <a:solidFill>
                <a:schemeClr val="bg2"/>
              </a:solidFill>
            </a:endParaRPr>
          </a:p>
          <a:p>
            <a:pPr algn="just"/>
            <a:endParaRPr lang="en-US" sz="3200" dirty="0">
              <a:solidFill>
                <a:schemeClr val="bg2"/>
              </a:solidFill>
            </a:endParaRPr>
          </a:p>
          <a:p>
            <a:pPr algn="just"/>
            <a:r>
              <a:rPr lang="en-US" sz="3200" dirty="0">
                <a:solidFill>
                  <a:schemeClr val="bg2"/>
                </a:solidFill>
              </a:rPr>
              <a:t>It integrates data from manufacturing, inventory &amp; supply, logistics&amp;  transportation, and Consumer to deliver data-driven insights for improving plant reliability, operational efficiency, and cost control</a:t>
            </a:r>
          </a:p>
        </p:txBody>
      </p:sp>
    </p:spTree>
    <p:extLst>
      <p:ext uri="{BB962C8B-B14F-4D97-AF65-F5344CB8AC3E}">
        <p14:creationId xmlns:p14="http://schemas.microsoft.com/office/powerpoint/2010/main" val="209575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48060-C598-F53A-9EF9-304FB4ED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A6108-382D-20EC-E4A5-8464031A9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4F9DE-76DE-D6EA-35CD-7DB200EA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0" t="34155" r="27774" b="27854"/>
          <a:stretch>
            <a:fillRect/>
          </a:stretch>
        </p:blipFill>
        <p:spPr>
          <a:xfrm>
            <a:off x="-125259" y="0"/>
            <a:ext cx="1246339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5C33B3-B04B-8F54-59C5-B255DAD84C44}"/>
              </a:ext>
            </a:extLst>
          </p:cNvPr>
          <p:cNvSpPr txBox="1"/>
          <p:nvPr/>
        </p:nvSpPr>
        <p:spPr>
          <a:xfrm>
            <a:off x="1847588" y="443131"/>
            <a:ext cx="6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FF00"/>
                </a:solidFill>
              </a:rPr>
              <a:t>Insights &amp; Recommendations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E183405E-FC72-F14C-E38C-3F9428DC36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7164049"/>
              </p:ext>
            </p:extLst>
          </p:nvPr>
        </p:nvGraphicFramePr>
        <p:xfrm>
          <a:off x="1853852" y="1028064"/>
          <a:ext cx="7853819" cy="5034158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853819">
                  <a:extLst>
                    <a:ext uri="{9D8B030D-6E8A-4147-A177-3AD203B41FA5}">
                      <a16:colId xmlns:a16="http://schemas.microsoft.com/office/drawing/2014/main" val="2713258748"/>
                    </a:ext>
                  </a:extLst>
                </a:gridCol>
              </a:tblGrid>
              <a:tr h="346511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inventory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03480"/>
                  </a:ext>
                </a:extLst>
              </a:tr>
              <a:tr h="46379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ar-EG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Inventory Insights </a:t>
                      </a:r>
                    </a:p>
                    <a:p>
                      <a:pPr>
                        <a:buNone/>
                      </a:pPr>
                      <a:r>
                        <a:rPr lang="en-US" sz="1600" b="1" u="sng" dirty="0">
                          <a:solidFill>
                            <a:schemeClr val="bg1"/>
                          </a:solidFill>
                        </a:rPr>
                        <a:t>Key Metrics</a:t>
                      </a:r>
                      <a:endParaRPr lang="ar-EG" sz="1600" b="1" u="sng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sz="1600" b="1" u="sng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Average Stock Level: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47.7 units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Total Sales: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46,000 units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Stock Turnover Rate: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9.6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Highest Turnover: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1" dirty="0">
                          <a:solidFill>
                            <a:schemeClr val="bg1"/>
                          </a:solidFill>
                        </a:rPr>
                        <a:t>Skincare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– 12.8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Lowest Turnover: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1" dirty="0">
                          <a:solidFill>
                            <a:schemeClr val="bg1"/>
                          </a:solidFill>
                        </a:rPr>
                        <a:t>Cosmetics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– 7.7</a:t>
                      </a:r>
                    </a:p>
                    <a:p>
                      <a:pPr>
                        <a:buNone/>
                      </a:pPr>
                      <a:br>
                        <a:rPr lang="en-US" sz="1600" dirty="0">
                          <a:solidFill>
                            <a:schemeClr val="bg1"/>
                          </a:solidFill>
                        </a:rPr>
                      </a:b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en-US" sz="1600" b="1" i="1" dirty="0">
                          <a:solidFill>
                            <a:schemeClr val="bg1"/>
                          </a:solidFill>
                        </a:rPr>
                        <a:t>Inventory Distribution by City</a:t>
                      </a:r>
                      <a:endParaRPr lang="ar-EG" sz="1600" b="1" i="1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None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Highest Stock Concentration: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Kolkata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– 30% of total inventory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Lowest Stock Concentration: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Delhi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 – 15% of total inventory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This indicates the need to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increase stock levels in Delhi, Chennai, and Bengaluru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, or 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redistribute inventory from Kolkata to low-stock locations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8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609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691BC-FE84-3F46-4630-F8B51095D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1D8C0-2D9C-BB5C-4500-A4E5888D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E5F976-810C-5CB7-2269-61B30F40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0" t="34155" r="27774" b="27854"/>
          <a:stretch>
            <a:fillRect/>
          </a:stretch>
        </p:blipFill>
        <p:spPr>
          <a:xfrm>
            <a:off x="-125260" y="0"/>
            <a:ext cx="1242581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6BFDF2-E487-BE37-4475-78D1EA327455}"/>
              </a:ext>
            </a:extLst>
          </p:cNvPr>
          <p:cNvSpPr txBox="1"/>
          <p:nvPr/>
        </p:nvSpPr>
        <p:spPr>
          <a:xfrm>
            <a:off x="1847588" y="443131"/>
            <a:ext cx="6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FF00"/>
                </a:solidFill>
              </a:rPr>
              <a:t>Insights &amp; Recommendations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B9F665C3-5F14-2DFD-ED40-D263E8275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9980937"/>
              </p:ext>
            </p:extLst>
          </p:nvPr>
        </p:nvGraphicFramePr>
        <p:xfrm>
          <a:off x="1853852" y="1028065"/>
          <a:ext cx="7853819" cy="4440783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853819">
                  <a:extLst>
                    <a:ext uri="{9D8B030D-6E8A-4147-A177-3AD203B41FA5}">
                      <a16:colId xmlns:a16="http://schemas.microsoft.com/office/drawing/2014/main" val="2713258748"/>
                    </a:ext>
                  </a:extLst>
                </a:gridCol>
              </a:tblGrid>
              <a:tr h="31358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inventory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03480"/>
                  </a:ext>
                </a:extLst>
              </a:tr>
              <a:tr h="40445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ar-EG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ar-EG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Critical Low-Stock Products</a:t>
                      </a:r>
                      <a:endParaRPr kumimoji="0" lang="ar-EG" sz="16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Several SKUs are in critical stock levels (0–5 units) while having active sales, including: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SKU4 – 5 units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SKU68 – 4 units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SKU24 – 4 units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➡️ Ten items are at immediate risk of stockout.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b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</a:b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Category Insights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Skincare products are the top-selling category, indicating strong demand.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Cosmetics products show lower turnover, signaling slower movement.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8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87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BE75-A507-7CDB-9C40-CA71B1C31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A671B-49AF-A755-5454-B5BD3DA98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BB57C-CC2C-6832-F53F-04A0E14B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0" t="34155" r="27774" b="27854"/>
          <a:stretch>
            <a:fillRect/>
          </a:stretch>
        </p:blipFill>
        <p:spPr>
          <a:xfrm>
            <a:off x="-125259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94C7C1-043B-36F4-C0CB-AFF41DF343AC}"/>
              </a:ext>
            </a:extLst>
          </p:cNvPr>
          <p:cNvSpPr txBox="1"/>
          <p:nvPr/>
        </p:nvSpPr>
        <p:spPr>
          <a:xfrm>
            <a:off x="1847588" y="443131"/>
            <a:ext cx="6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FF00"/>
                </a:solidFill>
              </a:rPr>
              <a:t>Insights &amp; Recommendations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7B23684D-9ED0-F51B-BA0C-485D0DA4E8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2760636"/>
              </p:ext>
            </p:extLst>
          </p:nvPr>
        </p:nvGraphicFramePr>
        <p:xfrm>
          <a:off x="1853852" y="1028066"/>
          <a:ext cx="7853819" cy="4072573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853819">
                  <a:extLst>
                    <a:ext uri="{9D8B030D-6E8A-4147-A177-3AD203B41FA5}">
                      <a16:colId xmlns:a16="http://schemas.microsoft.com/office/drawing/2014/main" val="2713258748"/>
                    </a:ext>
                  </a:extLst>
                </a:gridCol>
              </a:tblGrid>
              <a:tr h="36864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inventory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03480"/>
                  </a:ext>
                </a:extLst>
              </a:tr>
              <a:tr h="3676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ar-EG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Recommendations:</a:t>
                      </a:r>
                      <a:endParaRPr kumimoji="0" lang="ar-EG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Rebalance Inventory Across Cities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Increase stock levels in Delhi, Chennai, and Bengaluru.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Reduce excess stock in Kolkata by redistributing to understocked regions.</a:t>
                      </a:r>
                      <a:endParaRPr kumimoji="0" lang="ar-EG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2. Prioritize Replenishment of Critical SKUs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Immediately reorder (or transfer) inventory for SKUs with 0–5 units, especially: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SKU4, SKU68, SKU24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Monitor their sales closely and set minimum stock thresholds.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8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CBDCB-6445-9229-D22B-17A93EB02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C054-C1B4-1F25-EFC6-FE48563E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734B3-6A2D-A272-4485-D0B4579F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0" t="34155" r="27774" b="2785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8E61495-B318-0353-4CE9-9C68204D0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9329247"/>
              </p:ext>
            </p:extLst>
          </p:nvPr>
        </p:nvGraphicFramePr>
        <p:xfrm>
          <a:off x="1853852" y="1315024"/>
          <a:ext cx="7853819" cy="4273207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853819">
                  <a:extLst>
                    <a:ext uri="{9D8B030D-6E8A-4147-A177-3AD203B41FA5}">
                      <a16:colId xmlns:a16="http://schemas.microsoft.com/office/drawing/2014/main" val="2713258748"/>
                    </a:ext>
                  </a:extLst>
                </a:gridCol>
              </a:tblGrid>
              <a:tr h="52416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Shipping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03480"/>
                  </a:ext>
                </a:extLst>
              </a:tr>
              <a:tr h="3499951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Road transportation has the highest defect rate 76%, making it the least reliable option. So sift high-value shipments to air or sea to reduce returns and defect-related costs.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Route A has the highest shipping cost, but also the fastest average shipping time. Use route A only for urgent orders or high-priority shipments.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Carrier B represents 42% of total shipping cost - indicating over-dependence on one carrier / Recommendation: negotiate better pricing or diversify carriers to reduce risk and cost concentration.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Sea transportation gives the lowest defects(39%)and reasonable cost, making it cost-effective / Recommendation: use sea transportation for non-urgent, bulk, or long-distance shipments.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Average lead time : 17.08 days higher than industry standard (10-12days) / Recommendation: optimize supplier performance and remove bottlenecks and road shipments.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en-US" sz="1600" b="1" kern="12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847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078CC91-F9A4-D0DC-C942-2E6DE6E5BA85}"/>
              </a:ext>
            </a:extLst>
          </p:cNvPr>
          <p:cNvSpPr txBox="1"/>
          <p:nvPr/>
        </p:nvSpPr>
        <p:spPr>
          <a:xfrm>
            <a:off x="1991638" y="365125"/>
            <a:ext cx="6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FF00"/>
                </a:solidFill>
              </a:rPr>
              <a:t>Insights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64967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5AFD3-16FF-160F-9735-C5C406A7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7D65-860B-6BD9-FC8C-6ACD80535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E2257-A24D-EE2A-37F7-9B67BC45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90" t="34155" r="27774" b="27854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7AA09BA-34CD-8D40-2FCB-375E8EDB5E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9271296"/>
              </p:ext>
            </p:extLst>
          </p:nvPr>
        </p:nvGraphicFramePr>
        <p:xfrm>
          <a:off x="1991638" y="1169552"/>
          <a:ext cx="7808839" cy="438192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808839">
                  <a:extLst>
                    <a:ext uri="{9D8B030D-6E8A-4147-A177-3AD203B41FA5}">
                      <a16:colId xmlns:a16="http://schemas.microsoft.com/office/drawing/2014/main" val="2713258748"/>
                    </a:ext>
                  </a:extLst>
                </a:gridCol>
              </a:tblGrid>
              <a:tr h="36233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Consumptions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03480"/>
                  </a:ext>
                </a:extLst>
              </a:tr>
              <a:tr h="398568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Revenue is much lower than total cost, showing low profitability.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Skincare has the highest sales, followed by Haircare, then Cosmetics.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Customer costs are not evenly distributed across locations.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Total costs are showing a steady decline over time.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The customer base is large, but revenue per customer is low.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Re-evaluate product pricing to improve profitability.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Adjust inventory based on demand (increase Skincare stock, reduce Cosmetics).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Use region-specific marketing strategies to boost performance.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Increase Customer Lifetime Value (CLV) using loyalty programs and personalized offers.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Analyze the reasons behind declining costs and apply best practices across operations.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Use customer segmentation to improve targeting and marketing effectiveness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7847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C8F9111-ABAB-DD3E-620D-96AD1308AF1F}"/>
              </a:ext>
            </a:extLst>
          </p:cNvPr>
          <p:cNvSpPr txBox="1"/>
          <p:nvPr/>
        </p:nvSpPr>
        <p:spPr>
          <a:xfrm>
            <a:off x="1991638" y="365125"/>
            <a:ext cx="6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rgbClr val="FFFF00"/>
                </a:solidFill>
              </a:rPr>
              <a:t>Insights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1671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20D7-BC7C-FB2C-3C3C-A8E8626F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0AB72-E6D8-CF2A-C672-A2C324CA6C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5C4C6-28DF-7011-098D-5F928F7E0E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96" t="33425" r="27979" b="278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0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272439-FFDE-9EEA-361B-23D533EA1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390" t="33790" r="27980" b="28037"/>
          <a:stretch>
            <a:fillRect/>
          </a:stretch>
        </p:blipFill>
        <p:spPr>
          <a:xfrm>
            <a:off x="0" y="0"/>
            <a:ext cx="12191234" cy="685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9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B857A-6A8D-401F-9E6A-6DF295D88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4D9CE-9D7B-4147-B0A9-633A38A78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3FCB9-1BC3-667B-5D91-B3B987AB9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1DAF3-7781-BCE0-B59D-32B45AEE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790" r="27877" b="2785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F01F9D-1269-130C-ADA6-65E948A0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9" t="34703" r="56337" b="16529"/>
          <a:stretch>
            <a:fillRect/>
          </a:stretch>
        </p:blipFill>
        <p:spPr>
          <a:xfrm>
            <a:off x="1327759" y="1014607"/>
            <a:ext cx="8379912" cy="54782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9F009-F0DC-7689-DE27-68DFDFE53B64}"/>
              </a:ext>
            </a:extLst>
          </p:cNvPr>
          <p:cNvSpPr txBox="1"/>
          <p:nvPr/>
        </p:nvSpPr>
        <p:spPr>
          <a:xfrm>
            <a:off x="10031782" y="2397191"/>
            <a:ext cx="17411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Meta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564555-87B5-58B5-B8D9-190EE3B187D9}"/>
              </a:ext>
            </a:extLst>
          </p:cNvPr>
          <p:cNvSpPr txBox="1"/>
          <p:nvPr/>
        </p:nvSpPr>
        <p:spPr>
          <a:xfrm>
            <a:off x="1327759" y="308825"/>
            <a:ext cx="7640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1 table </a:t>
            </a:r>
            <a:r>
              <a:rPr lang="ar-EG" sz="2800" dirty="0">
                <a:solidFill>
                  <a:schemeClr val="bg1"/>
                </a:solidFill>
              </a:rPr>
              <a:t>  /</a:t>
            </a:r>
            <a:r>
              <a:rPr lang="en-US" sz="2800" dirty="0">
                <a:solidFill>
                  <a:schemeClr val="bg1"/>
                </a:solidFill>
              </a:rPr>
              <a:t> 24 column </a:t>
            </a:r>
            <a:r>
              <a:rPr lang="ar-EG" sz="2800" dirty="0">
                <a:solidFill>
                  <a:schemeClr val="bg1"/>
                </a:solidFill>
              </a:rPr>
              <a:t>   /</a:t>
            </a:r>
            <a:r>
              <a:rPr lang="en-US" sz="2800" dirty="0">
                <a:solidFill>
                  <a:schemeClr val="bg1"/>
                </a:solidFill>
              </a:rPr>
              <a:t>100 row + header </a:t>
            </a:r>
          </a:p>
        </p:txBody>
      </p:sp>
    </p:spTree>
    <p:extLst>
      <p:ext uri="{BB962C8B-B14F-4D97-AF65-F5344CB8AC3E}">
        <p14:creationId xmlns:p14="http://schemas.microsoft.com/office/powerpoint/2010/main" val="4726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B611DA-FA27-6F4A-799B-82CEE57F3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389" t="33607" r="27877" b="27854"/>
          <a:stretch>
            <a:fillRect/>
          </a:stretch>
        </p:blipFill>
        <p:spPr>
          <a:xfrm>
            <a:off x="-2313" y="-427"/>
            <a:ext cx="12193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5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634D-188C-02AA-32E8-515EF2C9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C6184-231B-DC69-8724-A5A7C4B3F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9F512-D2D3-B567-E7FA-5D03D1070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425" r="27671" b="27854"/>
          <a:stretch>
            <a:fillRect/>
          </a:stretch>
        </p:blipFill>
        <p:spPr>
          <a:xfrm>
            <a:off x="19584" y="0"/>
            <a:ext cx="1217241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50EFA9-67C7-A39F-EFCD-C10FA1E3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94" y="888985"/>
            <a:ext cx="10738506" cy="5287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945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D722B-EE36-7304-3F01-A49B65035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D1D4-8149-2305-3782-99D0C5BE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DAAFD-3999-07DA-4FE2-ED69CBAA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2C03B-5C76-5BC3-C207-2125F52B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88" t="33425" r="27671" b="27854"/>
          <a:stretch>
            <a:fillRect/>
          </a:stretch>
        </p:blipFill>
        <p:spPr>
          <a:xfrm>
            <a:off x="19584" y="0"/>
            <a:ext cx="1217241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4E4AC-4CF8-5BA4-1E19-309D40B25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81" y="883228"/>
            <a:ext cx="10990119" cy="5306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4257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1744</Words>
  <Application>Microsoft Office PowerPoint</Application>
  <PresentationFormat>Widescreen</PresentationFormat>
  <Paragraphs>222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ADLaM Display</vt:lpstr>
      <vt:lpstr>Aptos</vt:lpstr>
      <vt:lpstr>Aptos Display</vt:lpstr>
      <vt:lpstr>Arial</vt:lpstr>
      <vt:lpstr>Calibri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Nora .</dc:creator>
  <cp:lastModifiedBy>Nora .</cp:lastModifiedBy>
  <cp:revision>10</cp:revision>
  <dcterms:created xsi:type="dcterms:W3CDTF">2025-11-28T15:03:27Z</dcterms:created>
  <dcterms:modified xsi:type="dcterms:W3CDTF">2025-11-30T17:33:02Z</dcterms:modified>
</cp:coreProperties>
</file>